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hyperlink" Target="https://cloud.google.com/architecture/devops/devops-tech-shifting-left-on-security" TargetMode="External"/><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Sean Churchill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9DB058C3-8A59-44EB-9960-59A0C85F97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35"/>
    </mc:Choice>
    <mc:Fallback>
      <p:transition spd="slow" advTm="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CC5D-8B2B-44F1-B7CB-D13454316053}"/>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3508262A-08E9-4975-B176-03726C36CCCD}"/>
              </a:ext>
            </a:extLst>
          </p:cNvPr>
          <p:cNvSpPr>
            <a:spLocks noGrp="1"/>
          </p:cNvSpPr>
          <p:nvPr>
            <p:ph type="body" idx="1"/>
          </p:nvPr>
        </p:nvSpPr>
        <p:spPr/>
        <p:txBody>
          <a:bodyPr/>
          <a:lstStyle/>
          <a:p>
            <a:pPr marL="114300" indent="0">
              <a:buNone/>
            </a:pPr>
            <a:r>
              <a:rPr lang="en-US" dirty="0"/>
              <a:t>Checking to see if collection is less than zero</a:t>
            </a:r>
          </a:p>
          <a:p>
            <a:pPr marL="114300" indent="0">
              <a:buNone/>
            </a:pPr>
            <a:endParaRPr lang="en-US" dirty="0"/>
          </a:p>
          <a:p>
            <a:pPr marL="114300" indent="0">
              <a:buNone/>
            </a:pPr>
            <a:r>
              <a:rPr lang="en-US" dirty="0"/>
              <a:t>TEST_F(</a:t>
            </a:r>
            <a:r>
              <a:rPr lang="en-US" dirty="0" err="1"/>
              <a:t>CollectionTest</a:t>
            </a:r>
            <a:r>
              <a:rPr lang="en-US" dirty="0"/>
              <a:t>, </a:t>
            </a:r>
            <a:r>
              <a:rPr lang="en-US" dirty="0" err="1"/>
              <a:t>OutOfRange</a:t>
            </a:r>
            <a:r>
              <a:rPr lang="en-US" dirty="0"/>
              <a:t>)</a:t>
            </a:r>
          </a:p>
          <a:p>
            <a:pPr marL="114300" indent="0">
              <a:buNone/>
            </a:pPr>
            <a:r>
              <a:rPr lang="en-US" dirty="0"/>
              <a:t>{</a:t>
            </a:r>
          </a:p>
          <a:p>
            <a:pPr marL="114300" indent="0">
              <a:buNone/>
            </a:pPr>
            <a:r>
              <a:rPr lang="en-US" dirty="0"/>
              <a:t>    EXPECT_LT(collection, 0);  </a:t>
            </a:r>
          </a:p>
          <a:p>
            <a:pPr marL="114300" indent="0">
              <a:buNone/>
            </a:pPr>
            <a:r>
              <a:rPr lang="en-US" dirty="0"/>
              <a:t>}</a:t>
            </a:r>
          </a:p>
        </p:txBody>
      </p:sp>
      <p:pic>
        <p:nvPicPr>
          <p:cNvPr id="4" name="Audio 3">
            <a:hlinkClick r:id="" action="ppaction://media"/>
            <a:extLst>
              <a:ext uri="{FF2B5EF4-FFF2-40B4-BE49-F238E27FC236}">
                <a16:creationId xmlns:a16="http://schemas.microsoft.com/office/drawing/2014/main" id="{FE6A6B19-2886-4C96-96C6-B50A319F7A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0845517"/>
      </p:ext>
    </p:extLst>
  </p:cSld>
  <p:clrMapOvr>
    <a:masterClrMapping/>
  </p:clrMapOvr>
  <mc:AlternateContent xmlns:mc="http://schemas.openxmlformats.org/markup-compatibility/2006">
    <mc:Choice xmlns:p14="http://schemas.microsoft.com/office/powerpoint/2010/main" Requires="p14">
      <p:transition spd="slow" p14:dur="2000" advTm="17773"/>
    </mc:Choice>
    <mc:Fallback>
      <p:transition spd="slow" advTm="17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6741-A73E-49D4-BF36-CE5020B73BF2}"/>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A301A685-144B-425D-A347-EDC684F192ED}"/>
              </a:ext>
            </a:extLst>
          </p:cNvPr>
          <p:cNvSpPr>
            <a:spLocks noGrp="1"/>
          </p:cNvSpPr>
          <p:nvPr>
            <p:ph type="body" idx="1"/>
          </p:nvPr>
        </p:nvSpPr>
        <p:spPr/>
        <p:txBody>
          <a:bodyPr/>
          <a:lstStyle/>
          <a:p>
            <a:pPr marL="114300" indent="0">
              <a:buNone/>
            </a:pPr>
            <a:r>
              <a:rPr lang="en-US" dirty="0"/>
              <a:t>Checking to see if collection is negative</a:t>
            </a:r>
          </a:p>
          <a:p>
            <a:pPr marL="114300" indent="0">
              <a:buNone/>
            </a:pPr>
            <a:r>
              <a:rPr lang="en-US" dirty="0"/>
              <a:t>TEST_F(</a:t>
            </a:r>
            <a:r>
              <a:rPr lang="en-US" dirty="0" err="1"/>
              <a:t>CollectionTest</a:t>
            </a:r>
            <a:r>
              <a:rPr lang="en-US" dirty="0"/>
              <a:t>, Negative)</a:t>
            </a:r>
          </a:p>
          <a:p>
            <a:pPr marL="114300" indent="0">
              <a:buNone/>
            </a:pPr>
            <a:r>
              <a:rPr lang="en-US" dirty="0"/>
              <a:t>{</a:t>
            </a:r>
          </a:p>
          <a:p>
            <a:pPr marL="114300" indent="0">
              <a:buNone/>
            </a:pPr>
            <a:r>
              <a:rPr lang="en-US" dirty="0"/>
              <a:t>    EXPECT_EQ(collection, -54); </a:t>
            </a:r>
          </a:p>
          <a:p>
            <a:pPr marL="114300" indent="0">
              <a:buNone/>
            </a:pPr>
            <a:r>
              <a:rPr lang="en-US" dirty="0"/>
              <a:t>}</a:t>
            </a:r>
          </a:p>
        </p:txBody>
      </p:sp>
      <p:pic>
        <p:nvPicPr>
          <p:cNvPr id="4" name="Audio 3">
            <a:hlinkClick r:id="" action="ppaction://media"/>
            <a:extLst>
              <a:ext uri="{FF2B5EF4-FFF2-40B4-BE49-F238E27FC236}">
                <a16:creationId xmlns:a16="http://schemas.microsoft.com/office/drawing/2014/main" id="{80F07A01-4ABB-40A9-AC1B-B16F3C5B24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00456061"/>
      </p:ext>
    </p:extLst>
  </p:cSld>
  <p:clrMapOvr>
    <a:masterClrMapping/>
  </p:clrMapOvr>
  <mc:AlternateContent xmlns:mc="http://schemas.openxmlformats.org/markup-compatibility/2006">
    <mc:Choice xmlns:p14="http://schemas.microsoft.com/office/powerpoint/2010/main" Requires="p14">
      <p:transition spd="slow" p14:dur="2000" advTm="12827"/>
    </mc:Choice>
    <mc:Fallback>
      <p:transition spd="slow" advTm="12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64F4A41-21A8-4849-BABE-1A29B7A6F7B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820"/>
    </mc:Choice>
    <mc:Fallback>
      <p:transition spd="slow" advTm="92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diagram shows the stages of development and security pre-production and post-production.</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dirty="0"/>
              <a:t>SAST – Static Application Security Testing</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DAST – Dynamic Application Security Testing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017B7FD-216D-4A52-A07C-9C0D39A273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493"/>
    </mc:Choice>
    <mc:Fallback>
      <p:transition spd="slow" advTm="3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When to Act – When security risk is a high level </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When to wait – When the risk is low and not a threat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1180AE0-ABFF-4C84-98F8-2B3EC6C22A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863"/>
    </mc:Choice>
    <mc:Fallback>
      <p:transition spd="slow" advTm="34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Test Often</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Frequent code review among piers </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Store important data in separate areas </a:t>
            </a:r>
          </a:p>
          <a:p>
            <a:pPr marL="1143000" lvl="2" indent="-228600" algn="l" rtl="0">
              <a:lnSpc>
                <a:spcPct val="90000"/>
              </a:lnSpc>
              <a:spcBef>
                <a:spcPts val="0"/>
              </a:spcBef>
              <a:spcAft>
                <a:spcPts val="0"/>
              </a:spcAft>
              <a:buClr>
                <a:schemeClr val="lt1"/>
              </a:buClr>
              <a:buSzPts val="1800"/>
              <a:buChar char="•"/>
            </a:pPr>
            <a:r>
              <a:rPr lang="en-US" dirty="0"/>
              <a:t>eBay Hack</a:t>
            </a:r>
          </a:p>
          <a:p>
            <a:pPr marL="914400" lvl="2" indent="0" algn="l" rtl="0">
              <a:lnSpc>
                <a:spcPct val="90000"/>
              </a:lnSpc>
              <a:spcBef>
                <a:spcPts val="0"/>
              </a:spcBef>
              <a:spcAft>
                <a:spcPts val="0"/>
              </a:spcAft>
              <a:buClr>
                <a:schemeClr val="lt1"/>
              </a:buClr>
              <a:buSzPts val="1800"/>
              <a:buNone/>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F937339-0242-4282-BAA6-73F7C2D4E23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346"/>
    </mc:Choice>
    <mc:Fallback>
      <p:transition spd="slow" advTm="5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ctr" rtl="0">
              <a:lnSpc>
                <a:spcPct val="90000"/>
              </a:lnSpc>
              <a:spcBef>
                <a:spcPts val="1000"/>
              </a:spcBef>
              <a:spcAft>
                <a:spcPts val="0"/>
              </a:spcAft>
              <a:buClr>
                <a:schemeClr val="lt1"/>
              </a:buClr>
              <a:buSzPts val="2200"/>
              <a:buNone/>
            </a:pPr>
            <a:r>
              <a:rPr lang="en-US" dirty="0"/>
              <a:t>Communication is Key</a:t>
            </a:r>
          </a:p>
          <a:p>
            <a:pPr marL="228600" lvl="0" indent="-88900" algn="ctr" rtl="0">
              <a:lnSpc>
                <a:spcPct val="90000"/>
              </a:lnSpc>
              <a:spcBef>
                <a:spcPts val="1000"/>
              </a:spcBef>
              <a:spcAft>
                <a:spcPts val="0"/>
              </a:spcAft>
              <a:buClr>
                <a:schemeClr val="lt1"/>
              </a:buClr>
              <a:buSzPts val="2200"/>
              <a:buNone/>
            </a:pPr>
            <a:r>
              <a:rPr lang="en-US" dirty="0"/>
              <a:t>Test Often</a:t>
            </a:r>
          </a:p>
          <a:p>
            <a:pPr marL="228600" lvl="0" indent="-88900" algn="ctr" rtl="0">
              <a:lnSpc>
                <a:spcPct val="90000"/>
              </a:lnSpc>
              <a:spcBef>
                <a:spcPts val="1000"/>
              </a:spcBef>
              <a:spcAft>
                <a:spcPts val="0"/>
              </a:spcAft>
              <a:buClr>
                <a:schemeClr val="lt1"/>
              </a:buClr>
              <a:buSzPts val="2200"/>
              <a:buNone/>
            </a:pPr>
            <a:r>
              <a:rPr lang="en-US" dirty="0"/>
              <a:t>Use Automation to Your Advantage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E2BF15C-DDA4-4B18-BCB7-4105FAAFF85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148"/>
    </mc:Choice>
    <mc:Fallback>
      <p:transition spd="slow" advTm="4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200"/>
              <a:buNone/>
            </a:pPr>
            <a:r>
              <a:rPr lang="en-US" b="1" i="0" dirty="0">
                <a:solidFill>
                  <a:schemeClr val="bg1"/>
                </a:solidFill>
                <a:effectLst/>
                <a:latin typeface="+mn-lt"/>
              </a:rPr>
              <a:t>Confluence</a:t>
            </a:r>
            <a:endParaRPr lang="en-US" dirty="0">
              <a:solidFill>
                <a:schemeClr val="bg1"/>
              </a:solidFill>
              <a:latin typeface="+mn-lt"/>
              <a:hlinkClick r:id="rId6"/>
            </a:endParaRPr>
          </a:p>
          <a:p>
            <a:pPr marL="0" lvl="0" indent="0" algn="l" rtl="0">
              <a:lnSpc>
                <a:spcPct val="90000"/>
              </a:lnSpc>
              <a:spcBef>
                <a:spcPts val="0"/>
              </a:spcBef>
              <a:spcAft>
                <a:spcPts val="0"/>
              </a:spcAft>
              <a:buClr>
                <a:schemeClr val="lt1"/>
              </a:buClr>
              <a:buSzPts val="2200"/>
              <a:buNone/>
            </a:pPr>
            <a:r>
              <a:rPr lang="en-US" dirty="0">
                <a:latin typeface="+mn-lt"/>
                <a:hlinkClick r:id="rId6"/>
              </a:rPr>
              <a:t>https://wiki.sei.cmu.edu/confluence/pages/viewpage.action?pageId=88046682</a:t>
            </a:r>
            <a:endParaRPr lang="en-US" dirty="0">
              <a:latin typeface="+mn-lt"/>
            </a:endParaRPr>
          </a:p>
          <a:p>
            <a:pPr marL="0" lvl="0" indent="0" algn="l" rtl="0">
              <a:lnSpc>
                <a:spcPct val="90000"/>
              </a:lnSpc>
              <a:spcBef>
                <a:spcPts val="0"/>
              </a:spcBef>
              <a:spcAft>
                <a:spcPts val="0"/>
              </a:spcAft>
              <a:buClr>
                <a:schemeClr val="lt1"/>
              </a:buClr>
              <a:buSzPts val="2200"/>
              <a:buNone/>
            </a:pPr>
            <a:endParaRPr lang="en-US" dirty="0">
              <a:latin typeface="+mn-lt"/>
            </a:endParaRPr>
          </a:p>
          <a:p>
            <a:pPr marL="114300" indent="0" algn="l">
              <a:buNone/>
            </a:pPr>
            <a:r>
              <a:rPr lang="en-US" b="1" i="0" dirty="0">
                <a:solidFill>
                  <a:schemeClr val="bg1"/>
                </a:solidFill>
                <a:effectLst/>
                <a:latin typeface="+mn-lt"/>
              </a:rPr>
              <a:t>DevOps tech: Shifting left on security  |  Google Cloud</a:t>
            </a:r>
          </a:p>
          <a:p>
            <a:pPr marL="114300" indent="0">
              <a:buNone/>
            </a:pPr>
            <a:r>
              <a:rPr lang="en-US" b="1" i="0" u="none" strike="noStrike" dirty="0">
                <a:solidFill>
                  <a:srgbClr val="00799E"/>
                </a:solidFill>
                <a:effectLst/>
                <a:latin typeface="+mn-lt"/>
                <a:hlinkClick r:id="rId7"/>
              </a:rPr>
              <a:t>https://cloud.google.com/architecture/devops/devops-tech-shifting-left-on-security</a:t>
            </a:r>
            <a:endParaRPr lang="en-US" b="1" i="0" u="none" strike="noStrike" dirty="0">
              <a:solidFill>
                <a:srgbClr val="00799E"/>
              </a:solidFill>
              <a:effectLst/>
              <a:latin typeface="+mn-lt"/>
            </a:endParaRPr>
          </a:p>
          <a:p>
            <a:pPr marL="114300" indent="0">
              <a:buNone/>
            </a:pPr>
            <a:endParaRPr lang="en-US" b="1" dirty="0">
              <a:solidFill>
                <a:srgbClr val="00799E"/>
              </a:solidFill>
              <a:latin typeface="+mn-lt"/>
            </a:endParaRPr>
          </a:p>
          <a:p>
            <a:pPr marL="114300" indent="0">
              <a:buNone/>
            </a:pPr>
            <a:r>
              <a:rPr lang="en-US" b="1" dirty="0">
                <a:latin typeface="+mn-lt"/>
              </a:rPr>
              <a:t>6 </a:t>
            </a:r>
            <a:r>
              <a:rPr lang="en-US" b="1" dirty="0" err="1">
                <a:latin typeface="+mn-lt"/>
              </a:rPr>
              <a:t>DevSecOps</a:t>
            </a:r>
            <a:r>
              <a:rPr lang="en-US" b="1" dirty="0">
                <a:latin typeface="+mn-lt"/>
              </a:rPr>
              <a:t> best practices: Automate early and often</a:t>
            </a:r>
          </a:p>
          <a:p>
            <a:pPr marL="114300" indent="0">
              <a:buNone/>
            </a:pPr>
            <a:r>
              <a:rPr lang="en-US" b="1" dirty="0">
                <a:latin typeface="+mn-lt"/>
              </a:rPr>
              <a:t>Vijayan</a:t>
            </a:r>
          </a:p>
          <a:p>
            <a:pPr marL="114300" indent="0">
              <a:buNone/>
            </a:pPr>
            <a:r>
              <a:rPr lang="en-US" b="1" dirty="0">
                <a:latin typeface="+mn-lt"/>
              </a:rPr>
              <a:t>https://techbeacon.com/security/6-devsecops-best-practices-automate-early-often</a:t>
            </a:r>
          </a:p>
          <a:p>
            <a:pPr marL="114300" indent="0">
              <a:buNone/>
            </a:pPr>
            <a:endParaRPr lang="en-US" dirty="0"/>
          </a:p>
          <a:p>
            <a:pPr marL="114300" indent="0">
              <a:buNone/>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1A3A0D9-38FE-413F-896F-ED6CAAB0C77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92"/>
    </mc:Choice>
    <mc:Fallback>
      <p:transition spd="slow" advTm="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In the company's security policy, we will utilize defense in depth meaning that we will have security coverage spread across the board and not just in one area</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E22A62D-BF83-4825-86D4-2CF4C9CDA66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35"/>
    </mc:Choice>
    <mc:Fallback>
      <p:transition spd="slow" advTm="17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p:cNvGraphicFramePr/>
          <p:nvPr>
            <p:extLst>
              <p:ext uri="{D42A27DB-BD31-4B8C-83A1-F6EECF244321}">
                <p14:modId xmlns:p14="http://schemas.microsoft.com/office/powerpoint/2010/main" val="1733730139"/>
              </p:ext>
            </p:extLst>
          </p:nvPr>
        </p:nvGraphicFramePr>
        <p:xfrm>
          <a:off x="3171900" y="2561050"/>
          <a:ext cx="7835225" cy="353865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Might happen and when it does take care of in a timely manner</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Will happen and when it does take care of right away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If happens take care of when available to </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Unlikely to happen and when it does take care of doesn’t have to be done right away</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355EB37-F1B7-45A9-88E0-ED4F8DBB2C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090"/>
    </mc:Choice>
    <mc:Fallback>
      <p:transition spd="slow" advTm="53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 </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35B2308-D94D-4421-81FF-0F04C4DF44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763"/>
    </mc:Choice>
    <mc:Fallback>
      <p:transition spd="slow" advTm="129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ctr" rtl="0">
              <a:lnSpc>
                <a:spcPct val="90000"/>
              </a:lnSpc>
              <a:spcBef>
                <a:spcPts val="0"/>
              </a:spcBef>
              <a:spcAft>
                <a:spcPts val="0"/>
              </a:spcAft>
              <a:buClr>
                <a:schemeClr val="lt1"/>
              </a:buClr>
              <a:buSzPts val="2000"/>
              <a:buChar char="•"/>
            </a:pPr>
            <a:r>
              <a:rPr lang="en-US" sz="2000" dirty="0"/>
              <a:t>Data Type	</a:t>
            </a:r>
          </a:p>
          <a:p>
            <a:pPr marL="228600" lvl="0" indent="-228600" algn="ctr" rtl="0">
              <a:lnSpc>
                <a:spcPct val="90000"/>
              </a:lnSpc>
              <a:spcBef>
                <a:spcPts val="0"/>
              </a:spcBef>
              <a:spcAft>
                <a:spcPts val="0"/>
              </a:spcAft>
              <a:buClr>
                <a:schemeClr val="lt1"/>
              </a:buClr>
              <a:buSzPts val="2000"/>
              <a:buChar char="•"/>
            </a:pPr>
            <a:r>
              <a:rPr lang="en-US" sz="2000" dirty="0"/>
              <a:t>Data Value</a:t>
            </a:r>
          </a:p>
          <a:p>
            <a:pPr marL="228600" lvl="0" indent="-228600" algn="ctr" rtl="0">
              <a:lnSpc>
                <a:spcPct val="90000"/>
              </a:lnSpc>
              <a:spcBef>
                <a:spcPts val="0"/>
              </a:spcBef>
              <a:spcAft>
                <a:spcPts val="0"/>
              </a:spcAft>
              <a:buClr>
                <a:schemeClr val="lt1"/>
              </a:buClr>
              <a:buSzPts val="2000"/>
              <a:buChar char="•"/>
            </a:pPr>
            <a:r>
              <a:rPr lang="en-US" sz="2000" dirty="0"/>
              <a:t>String Correctness</a:t>
            </a:r>
          </a:p>
          <a:p>
            <a:pPr marL="228600" lvl="0" indent="-228600" algn="ctr" rtl="0">
              <a:lnSpc>
                <a:spcPct val="90000"/>
              </a:lnSpc>
              <a:spcBef>
                <a:spcPts val="0"/>
              </a:spcBef>
              <a:spcAft>
                <a:spcPts val="0"/>
              </a:spcAft>
              <a:buClr>
                <a:schemeClr val="lt1"/>
              </a:buClr>
              <a:buSzPts val="2000"/>
              <a:buChar char="•"/>
            </a:pPr>
            <a:r>
              <a:rPr lang="en-US" sz="2000" dirty="0"/>
              <a:t>SQL Injection</a:t>
            </a:r>
          </a:p>
          <a:p>
            <a:pPr marL="228600" lvl="0" indent="-228600" algn="ctr" rtl="0">
              <a:lnSpc>
                <a:spcPct val="90000"/>
              </a:lnSpc>
              <a:spcBef>
                <a:spcPts val="0"/>
              </a:spcBef>
              <a:spcAft>
                <a:spcPts val="0"/>
              </a:spcAft>
              <a:buClr>
                <a:schemeClr val="lt1"/>
              </a:buClr>
              <a:buSzPts val="2000"/>
              <a:buChar char="•"/>
            </a:pPr>
            <a:r>
              <a:rPr lang="en-US" sz="2000" dirty="0"/>
              <a:t>Memory Protection</a:t>
            </a:r>
          </a:p>
          <a:p>
            <a:pPr marL="228600" lvl="0" indent="-228600" algn="ctr" rtl="0">
              <a:lnSpc>
                <a:spcPct val="90000"/>
              </a:lnSpc>
              <a:spcBef>
                <a:spcPts val="0"/>
              </a:spcBef>
              <a:spcAft>
                <a:spcPts val="0"/>
              </a:spcAft>
              <a:buClr>
                <a:schemeClr val="lt1"/>
              </a:buClr>
              <a:buSzPts val="2000"/>
              <a:buChar char="•"/>
            </a:pPr>
            <a:r>
              <a:rPr lang="en-US" sz="2000" dirty="0"/>
              <a:t>Assertions</a:t>
            </a:r>
          </a:p>
          <a:p>
            <a:pPr marL="228600" lvl="0" indent="-228600" algn="ctr" rtl="0">
              <a:lnSpc>
                <a:spcPct val="90000"/>
              </a:lnSpc>
              <a:spcBef>
                <a:spcPts val="0"/>
              </a:spcBef>
              <a:spcAft>
                <a:spcPts val="0"/>
              </a:spcAft>
              <a:buClr>
                <a:schemeClr val="lt1"/>
              </a:buClr>
              <a:buSzPts val="2000"/>
              <a:buChar char="•"/>
            </a:pPr>
            <a:r>
              <a:rPr lang="en-US" sz="2000" dirty="0"/>
              <a:t>Exceptions</a:t>
            </a:r>
          </a:p>
          <a:p>
            <a:pPr marL="228600" lvl="0" indent="-228600" algn="ctr" rtl="0">
              <a:lnSpc>
                <a:spcPct val="90000"/>
              </a:lnSpc>
              <a:spcBef>
                <a:spcPts val="0"/>
              </a:spcBef>
              <a:spcAft>
                <a:spcPts val="0"/>
              </a:spcAft>
              <a:buClr>
                <a:schemeClr val="lt1"/>
              </a:buClr>
              <a:buSzPts val="2000"/>
              <a:buChar char="•"/>
            </a:pPr>
            <a:r>
              <a:rPr lang="en-US" sz="2000" dirty="0"/>
              <a:t>Input Output</a:t>
            </a:r>
          </a:p>
          <a:p>
            <a:pPr marL="228600" lvl="0" indent="-228600" algn="ctr" rtl="0">
              <a:lnSpc>
                <a:spcPct val="90000"/>
              </a:lnSpc>
              <a:spcBef>
                <a:spcPts val="0"/>
              </a:spcBef>
              <a:spcAft>
                <a:spcPts val="0"/>
              </a:spcAft>
              <a:buClr>
                <a:schemeClr val="lt1"/>
              </a:buClr>
              <a:buSzPts val="2000"/>
              <a:buChar char="•"/>
            </a:pPr>
            <a:r>
              <a:rPr lang="en-US" sz="2000" dirty="0"/>
              <a:t>Miscellaneous</a:t>
            </a:r>
          </a:p>
          <a:p>
            <a:pPr marL="0" lvl="0" indent="0" algn="ctr" rtl="0">
              <a:lnSpc>
                <a:spcPct val="90000"/>
              </a:lnSpc>
              <a:spcBef>
                <a:spcPts val="0"/>
              </a:spcBef>
              <a:spcAft>
                <a:spcPts val="0"/>
              </a:spcAft>
              <a:buClr>
                <a:schemeClr val="lt1"/>
              </a:buClr>
              <a:buSzPts val="2000"/>
              <a:buNone/>
            </a:pPr>
            <a:r>
              <a:rPr lang="en-US" sz="2000" dirty="0"/>
              <a:t>(</a:t>
            </a:r>
            <a:r>
              <a:rPr lang="en-US" sz="1800" dirty="0">
                <a:effectLst/>
                <a:latin typeface="Calibri" panose="020F0502020204030204" pitchFamily="34" charset="0"/>
                <a:ea typeface="Calibri" panose="020F0502020204030204" pitchFamily="34" charset="0"/>
              </a:rPr>
              <a:t>Ensure random number generator is properly seeded</a:t>
            </a:r>
            <a:r>
              <a:rPr lang="en-US" sz="2000" dirty="0">
                <a:latin typeface="Calibri" panose="020F0502020204030204" pitchFamily="34" charset="0"/>
                <a:ea typeface="Calibri" panose="020F0502020204030204" pitchFamily="34" charset="0"/>
              </a:rPr>
              <a:t>)</a:t>
            </a:r>
            <a:endParaRPr lang="en-US" sz="2000" dirty="0"/>
          </a:p>
          <a:p>
            <a:pPr marL="228600" lvl="0" indent="-228600" algn="ctr" rtl="0">
              <a:lnSpc>
                <a:spcPct val="90000"/>
              </a:lnSpc>
              <a:spcBef>
                <a:spcPts val="0"/>
              </a:spcBef>
              <a:spcAft>
                <a:spcPts val="0"/>
              </a:spcAft>
              <a:buClr>
                <a:schemeClr val="lt1"/>
              </a:buClr>
              <a:buSzPts val="2000"/>
              <a:buChar char="•"/>
            </a:pPr>
            <a:r>
              <a:rPr lang="en-US" sz="2000" dirty="0"/>
              <a:t>Miscellaneous</a:t>
            </a:r>
          </a:p>
          <a:p>
            <a:pPr marL="0" lvl="0" indent="0" algn="ctr" rtl="0">
              <a:lnSpc>
                <a:spcPct val="90000"/>
              </a:lnSpc>
              <a:spcBef>
                <a:spcPts val="0"/>
              </a:spcBef>
              <a:spcAft>
                <a:spcPts val="0"/>
              </a:spcAft>
              <a:buClr>
                <a:schemeClr val="lt1"/>
              </a:buClr>
              <a:buSzPts val="2000"/>
              <a:buNone/>
            </a:pPr>
            <a:r>
              <a:rPr lang="en-US" sz="2000" dirty="0"/>
              <a:t>(</a:t>
            </a:r>
            <a:r>
              <a:rPr lang="en-US" sz="1800" dirty="0">
                <a:effectLst/>
                <a:latin typeface="Calibri" panose="020F0502020204030204" pitchFamily="34" charset="0"/>
                <a:ea typeface="Calibri" panose="020F0502020204030204" pitchFamily="34" charset="0"/>
              </a:rPr>
              <a:t>Value-returning functions must return a value from all exit paths</a:t>
            </a:r>
            <a:r>
              <a:rPr lang="en-US" sz="2000" dirty="0">
                <a:effectLst/>
                <a:latin typeface="Calibri" panose="020F0502020204030204" pitchFamily="34" charset="0"/>
                <a:ea typeface="Calibri" panose="020F0502020204030204" pitchFamily="34" charset="0"/>
              </a:rPr>
              <a:t>)</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6ECFAA7-613C-40E7-931C-85A2AA58518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009"/>
    </mc:Choice>
    <mc:Fallback>
      <p:transition spd="slow" advTm="87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Flight - </a:t>
            </a:r>
            <a:r>
              <a:rPr lang="en-US" sz="1800" dirty="0">
                <a:effectLst/>
                <a:latin typeface="Calibri" panose="020F0502020204030204" pitchFamily="34" charset="0"/>
                <a:ea typeface="Calibri" panose="020F0502020204030204" pitchFamily="34" charset="0"/>
              </a:rPr>
              <a:t>When encrypted data is being transmitted. This makes sure that the data is safe while being transmitted between systems.</a:t>
            </a:r>
            <a:r>
              <a:rPr lang="en-US" sz="2000" dirty="0">
                <a:effectLst/>
                <a:latin typeface="Calibri" panose="020F0502020204030204" pitchFamily="34" charset="0"/>
                <a:ea typeface="Calibri" panose="020F0502020204030204" pitchFamily="34" charset="0"/>
              </a:rPr>
              <a:t> </a:t>
            </a: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indent="-228600">
              <a:spcBef>
                <a:spcPts val="0"/>
              </a:spcBef>
              <a:buSzPts val="2000"/>
            </a:pPr>
            <a:r>
              <a:rPr lang="en-US" sz="2000" dirty="0"/>
              <a:t>Rest - </a:t>
            </a:r>
            <a:r>
              <a:rPr lang="en-US" sz="2000" dirty="0">
                <a:effectLst/>
                <a:latin typeface="Calibri" panose="020F0502020204030204" pitchFamily="34" charset="0"/>
                <a:ea typeface="Calibri" panose="020F0502020204030204" pitchFamily="34" charset="0"/>
              </a:rPr>
              <a:t>When encrypted data is not being used. This should be applied because it will protect the data if there happens to be a breach while no-one is in the system.</a:t>
            </a: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Use - </a:t>
            </a:r>
            <a:r>
              <a:rPr lang="en-US" sz="1800" dirty="0">
                <a:effectLst/>
                <a:latin typeface="Calibri" panose="020F0502020204030204" pitchFamily="34" charset="0"/>
                <a:ea typeface="Calibri" panose="020F0502020204030204" pitchFamily="34" charset="0"/>
              </a:rPr>
              <a:t>When encrypted data is being used. This is set in place to ensure only the user is seeing the data that is being accessed.</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A79D16F-3DE4-4207-BCCB-BC66BA6DAD0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115"/>
    </mc:Choice>
    <mc:Fallback>
      <p:transition spd="slow" advTm="37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a:t>
            </a:r>
            <a:r>
              <a:rPr lang="en-US" sz="1800" dirty="0">
                <a:effectLst/>
                <a:latin typeface="Calibri" panose="020F0502020204030204" pitchFamily="34" charset="0"/>
                <a:ea typeface="Calibri" panose="020F0502020204030204" pitchFamily="34" charset="0"/>
              </a:rPr>
              <a:t>Authentication ensures proper authorization to access a system is granted. This policy is applied so no un-authorized users are able to gain access. </a:t>
            </a:r>
            <a:endParaRPr lang="en-US" dirty="0"/>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 – </a:t>
            </a:r>
            <a:r>
              <a:rPr lang="en-US" sz="1800" dirty="0">
                <a:effectLst/>
                <a:latin typeface="Calibri" panose="020F0502020204030204" pitchFamily="34" charset="0"/>
                <a:ea typeface="Calibri" panose="020F0502020204030204" pitchFamily="34" charset="0"/>
              </a:rPr>
              <a:t>Authorization determines who gets what access to material. This policy applies so an employee only has access to what is needed to get their job done. </a:t>
            </a:r>
            <a:endParaRPr lang="en-US" dirty="0"/>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Accounting - </a:t>
            </a:r>
            <a:r>
              <a:rPr lang="en-US" sz="1800" dirty="0">
                <a:effectLst/>
                <a:latin typeface="Calibri" panose="020F0502020204030204" pitchFamily="34" charset="0"/>
                <a:ea typeface="Calibri" panose="020F0502020204030204" pitchFamily="34" charset="0"/>
              </a:rPr>
              <a:t>Accounting measures the resources users use during their access to the system. This policy applies to make sure someone doesn’t access information they do not need to be in.</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2816262-3C62-40CB-852F-E05D77C8D4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973"/>
    </mc:Choice>
    <mc:Fallback>
      <p:transition spd="slow" advTm="53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Create a test to verify resizing increases the collection</a:t>
            </a:r>
          </a:p>
          <a:p>
            <a:pPr marL="0" lvl="0" indent="0" algn="l" rtl="0">
              <a:lnSpc>
                <a:spcPct val="90000"/>
              </a:lnSpc>
              <a:spcBef>
                <a:spcPts val="1000"/>
              </a:spcBef>
              <a:spcAft>
                <a:spcPts val="0"/>
              </a:spcAft>
              <a:buSzPts val="1800"/>
              <a:buNone/>
            </a:pPr>
            <a:r>
              <a:rPr lang="en-US" dirty="0"/>
              <a:t>TEST_F(</a:t>
            </a:r>
            <a:r>
              <a:rPr lang="en-US" dirty="0" err="1"/>
              <a:t>CollectionTest</a:t>
            </a:r>
            <a:r>
              <a:rPr lang="en-US" dirty="0"/>
              <a:t>, </a:t>
            </a:r>
            <a:r>
              <a:rPr lang="en-US" dirty="0" err="1"/>
              <a:t>ResizingIncreases</a:t>
            </a:r>
            <a:r>
              <a:rPr lang="en-US" dirty="0"/>
              <a:t>) </a:t>
            </a:r>
          </a:p>
          <a:p>
            <a:pPr marL="0" lvl="0" indent="0" algn="l" rtl="0">
              <a:lnSpc>
                <a:spcPct val="90000"/>
              </a:lnSpc>
              <a:spcBef>
                <a:spcPts val="1000"/>
              </a:spcBef>
              <a:spcAft>
                <a:spcPts val="0"/>
              </a:spcAft>
              <a:buSzPts val="1800"/>
              <a:buNone/>
            </a:pPr>
            <a:r>
              <a:rPr lang="en-US" dirty="0"/>
              <a:t>{</a:t>
            </a:r>
          </a:p>
          <a:p>
            <a:pPr marL="0" lvl="0" indent="0" algn="l" rtl="0">
              <a:lnSpc>
                <a:spcPct val="90000"/>
              </a:lnSpc>
              <a:spcBef>
                <a:spcPts val="1000"/>
              </a:spcBef>
              <a:spcAft>
                <a:spcPts val="0"/>
              </a:spcAft>
              <a:buSzPts val="1800"/>
              <a:buNone/>
            </a:pPr>
            <a:r>
              <a:rPr lang="en-US" dirty="0"/>
              <a:t>    EXPECT_GT(collection, 0);</a:t>
            </a:r>
          </a:p>
          <a:p>
            <a:pPr marL="0" lvl="0" indent="0" algn="l" rtl="0">
              <a:lnSpc>
                <a:spcPct val="90000"/>
              </a:lnSpc>
              <a:spcBef>
                <a:spcPts val="1000"/>
              </a:spcBef>
              <a:spcAft>
                <a:spcPts val="0"/>
              </a:spcAft>
              <a:buSzPts val="1800"/>
              <a:buNone/>
            </a:pPr>
            <a:r>
              <a:rPr lang="en-US" dirty="0"/>
              <a:t>}</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FECFF69-A3FA-49E9-94F8-60E6FC07D4C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70"/>
    </mc:Choice>
    <mc:Fallback>
      <p:transition spd="slow" advTm="17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8587-E224-4F82-85AD-43913B52B431}"/>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908A8772-7ABC-49F0-AB99-C7B1C8980D93}"/>
              </a:ext>
            </a:extLst>
          </p:cNvPr>
          <p:cNvSpPr>
            <a:spLocks noGrp="1"/>
          </p:cNvSpPr>
          <p:nvPr>
            <p:ph type="body" idx="1"/>
          </p:nvPr>
        </p:nvSpPr>
        <p:spPr/>
        <p:txBody>
          <a:bodyPr/>
          <a:lstStyle/>
          <a:p>
            <a:pPr marL="114300" indent="0">
              <a:buNone/>
            </a:pPr>
            <a:r>
              <a:rPr lang="en-US" dirty="0"/>
              <a:t>Verify that max size is greater than or equal to size for 0, 1, 5, 10 entries</a:t>
            </a:r>
          </a:p>
          <a:p>
            <a:pPr marL="114300" indent="0">
              <a:buNone/>
            </a:pPr>
            <a:r>
              <a:rPr lang="en-US" dirty="0"/>
              <a:t>TEST_F(</a:t>
            </a:r>
            <a:r>
              <a:rPr lang="en-US" dirty="0" err="1"/>
              <a:t>CollectionTest</a:t>
            </a:r>
            <a:r>
              <a:rPr lang="en-US" dirty="0"/>
              <a:t>, </a:t>
            </a:r>
            <a:r>
              <a:rPr lang="en-US" dirty="0" err="1"/>
              <a:t>MaxSize</a:t>
            </a:r>
            <a:r>
              <a:rPr lang="en-US" dirty="0"/>
              <a:t>) //check max size</a:t>
            </a:r>
          </a:p>
          <a:p>
            <a:pPr marL="114300" indent="0">
              <a:buNone/>
            </a:pPr>
            <a:r>
              <a:rPr lang="en-US" dirty="0"/>
              <a:t>{</a:t>
            </a:r>
          </a:p>
          <a:p>
            <a:pPr marL="114300" indent="0">
              <a:buNone/>
            </a:pPr>
            <a:r>
              <a:rPr lang="en-US" dirty="0"/>
              <a:t>    EXPECT_GE(collection, 0);</a:t>
            </a:r>
          </a:p>
          <a:p>
            <a:pPr marL="114300" indent="0">
              <a:buNone/>
            </a:pPr>
            <a:r>
              <a:rPr lang="en-US" dirty="0"/>
              <a:t>    EXPECT_GE(collection, 1);</a:t>
            </a:r>
          </a:p>
          <a:p>
            <a:pPr marL="114300" indent="0">
              <a:buNone/>
            </a:pPr>
            <a:r>
              <a:rPr lang="en-US" dirty="0"/>
              <a:t>    EXPECT_GE(collection, 5);</a:t>
            </a:r>
          </a:p>
          <a:p>
            <a:pPr marL="114300" indent="0">
              <a:buNone/>
            </a:pPr>
            <a:r>
              <a:rPr lang="en-US" dirty="0"/>
              <a:t>    EXPECT_GE(collection, 10);</a:t>
            </a:r>
          </a:p>
          <a:p>
            <a:pPr marL="114300" indent="0">
              <a:buNone/>
            </a:pPr>
            <a:r>
              <a:rPr lang="en-US" dirty="0"/>
              <a:t>}</a:t>
            </a:r>
          </a:p>
        </p:txBody>
      </p:sp>
      <p:pic>
        <p:nvPicPr>
          <p:cNvPr id="4" name="Audio 3">
            <a:hlinkClick r:id="" action="ppaction://media"/>
            <a:extLst>
              <a:ext uri="{FF2B5EF4-FFF2-40B4-BE49-F238E27FC236}">
                <a16:creationId xmlns:a16="http://schemas.microsoft.com/office/drawing/2014/main" id="{E03CE290-6F6D-4970-8D97-4A238A1A0A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4294644"/>
      </p:ext>
    </p:extLst>
  </p:cSld>
  <p:clrMapOvr>
    <a:masterClrMapping/>
  </p:clrMapOvr>
  <mc:AlternateContent xmlns:mc="http://schemas.openxmlformats.org/markup-compatibility/2006">
    <mc:Choice xmlns:p14="http://schemas.microsoft.com/office/powerpoint/2010/main" Requires="p14">
      <p:transition spd="slow" p14:dur="2000" advTm="19747"/>
    </mc:Choice>
    <mc:Fallback>
      <p:transition spd="slow" advTm="19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microsoft.com/office/2006/documentManagement/types"/>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245</TotalTime>
  <Words>673</Words>
  <Application>Microsoft Office PowerPoint</Application>
  <PresentationFormat>Widescreen</PresentationFormat>
  <Paragraphs>115</Paragraphs>
  <Slides>17</Slides>
  <Notes>14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h2oxcr14@gmail.com</cp:lastModifiedBy>
  <cp:revision>19</cp:revision>
  <dcterms:created xsi:type="dcterms:W3CDTF">2020-08-19T17:59:24Z</dcterms:created>
  <dcterms:modified xsi:type="dcterms:W3CDTF">2021-04-18T14:54:27Z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